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309" r:id="rId2"/>
    <p:sldId id="432" r:id="rId3"/>
    <p:sldId id="482" r:id="rId4"/>
    <p:sldId id="483" r:id="rId5"/>
    <p:sldId id="512" r:id="rId6"/>
    <p:sldId id="525" r:id="rId7"/>
    <p:sldId id="526" r:id="rId8"/>
    <p:sldId id="527" r:id="rId9"/>
    <p:sldId id="513" r:id="rId10"/>
    <p:sldId id="528" r:id="rId11"/>
    <p:sldId id="531" r:id="rId12"/>
    <p:sldId id="532" r:id="rId13"/>
    <p:sldId id="480" r:id="rId14"/>
    <p:sldId id="529" r:id="rId15"/>
    <p:sldId id="530" r:id="rId16"/>
    <p:sldId id="498" r:id="rId17"/>
    <p:sldId id="519" r:id="rId18"/>
    <p:sldId id="295" r:id="rId19"/>
  </p:sldIdLst>
  <p:sldSz cx="9144000" cy="6858000" type="screen4x3"/>
  <p:notesSz cx="6858000" cy="9144000"/>
  <p:defaultTextStyle>
    <a:defPPr>
      <a:defRPr lang="fr-L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CC"/>
    <a:srgbClr val="FFFFFF"/>
    <a:srgbClr val="CC0000"/>
    <a:srgbClr val="FF00FF"/>
    <a:srgbClr val="006600"/>
    <a:srgbClr val="FF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91" autoAdjust="0"/>
    <p:restoredTop sz="92049" autoAdjust="0"/>
  </p:normalViewPr>
  <p:slideViewPr>
    <p:cSldViewPr>
      <p:cViewPr varScale="1">
        <p:scale>
          <a:sx n="40" d="100"/>
          <a:sy n="40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LU" noProof="0" smtClean="0"/>
              <a:t>Click to edit Master text styles</a:t>
            </a:r>
          </a:p>
          <a:p>
            <a:pPr lvl="1"/>
            <a:r>
              <a:rPr lang="fr-LU" noProof="0" smtClean="0"/>
              <a:t>Second level</a:t>
            </a:r>
          </a:p>
          <a:p>
            <a:pPr lvl="2"/>
            <a:r>
              <a:rPr lang="fr-LU" noProof="0" smtClean="0"/>
              <a:t>Third level</a:t>
            </a:r>
          </a:p>
          <a:p>
            <a:pPr lvl="3"/>
            <a:r>
              <a:rPr lang="fr-LU" noProof="0" smtClean="0"/>
              <a:t>Fourth level</a:t>
            </a:r>
          </a:p>
          <a:p>
            <a:pPr lvl="4"/>
            <a:r>
              <a:rPr lang="fr-LU" noProof="0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7CEE5E3D-4A61-492C-BA8B-2B8C9B6F5139}" type="slidenum">
              <a:rPr lang="fr-LU"/>
              <a:pPr/>
              <a:t>‹#›</a:t>
            </a:fld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DF86E-EBA2-497A-B5AA-1B8DC6E6D371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BBF75-AC25-4DE0-98A5-A71158D3CFEC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1410C-111B-4F10-93EA-B0A7923E25A7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E9D48-BC1B-498A-84F0-7F8D3A6ED137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D80EB-6A8A-4BEE-84E9-2DE1B0A1865C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A107B-7CF6-49FA-B50E-3BB92F8F9C65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3B03BA-227A-46DA-BE4C-0DA41C45A556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A04D3-88EB-4306-B354-893D2B6F2B17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A895D1-A768-4E62-AE6A-FD8E68EB93CC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98158-2D6F-4E68-B79E-62C5D949DD38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08975-FDF7-44BB-A556-1C1FF817A018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2239F-C600-4C35-B5DD-8B4AF5212D6A}" type="slidenum">
              <a:rPr lang="fr-LU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L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LU" smtClean="0"/>
              <a:t>Click to edit Master text styles</a:t>
            </a:r>
          </a:p>
          <a:p>
            <a:pPr lvl="1"/>
            <a:r>
              <a:rPr lang="fr-LU" smtClean="0"/>
              <a:t>Second level</a:t>
            </a:r>
          </a:p>
          <a:p>
            <a:pPr lvl="2"/>
            <a:r>
              <a:rPr lang="fr-LU" smtClean="0"/>
              <a:t>Third level</a:t>
            </a:r>
          </a:p>
          <a:p>
            <a:pPr lvl="3"/>
            <a:r>
              <a:rPr lang="fr-LU" smtClean="0"/>
              <a:t>Fourth level</a:t>
            </a:r>
          </a:p>
          <a:p>
            <a:pPr lvl="4"/>
            <a:r>
              <a:rPr lang="fr-LU" smtClean="0"/>
              <a:t>Fifth level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295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6917B591-0272-41D0-9D9C-C28FFE7ACECA}" type="slidenum">
              <a:rPr lang="fr-LU"/>
              <a:pPr/>
              <a:t>‹#›</a:t>
            </a:fld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90600" y="6858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LU" sz="3200">
                <a:latin typeface="Arial" charset="0"/>
              </a:rPr>
              <a:t>Thứ </a:t>
            </a:r>
          </a:p>
        </p:txBody>
      </p:sp>
      <p:sp>
        <p:nvSpPr>
          <p:cNvPr id="96259" name="WordArt 3"/>
          <p:cNvSpPr>
            <a:spLocks noChangeArrowheads="1" noChangeShapeType="1" noTextEdit="1"/>
          </p:cNvSpPr>
          <p:nvPr/>
        </p:nvSpPr>
        <p:spPr bwMode="auto">
          <a:xfrm>
            <a:off x="2971800" y="1828800"/>
            <a:ext cx="2743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Khoa học</a:t>
            </a:r>
          </a:p>
        </p:txBody>
      </p:sp>
      <p:sp>
        <p:nvSpPr>
          <p:cNvPr id="96260" name="WordArt 4"/>
          <p:cNvSpPr>
            <a:spLocks noChangeArrowheads="1" noChangeShapeType="1" noTextEdit="1"/>
          </p:cNvSpPr>
          <p:nvPr/>
        </p:nvSpPr>
        <p:spPr bwMode="auto">
          <a:xfrm>
            <a:off x="685800" y="4114800"/>
            <a:ext cx="7772400" cy="2209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Âm thanh trong cuộc sống (tt)</a:t>
            </a:r>
          </a:p>
        </p:txBody>
      </p:sp>
      <p:sp>
        <p:nvSpPr>
          <p:cNvPr id="96261" name="WordArt 5"/>
          <p:cNvSpPr>
            <a:spLocks noChangeArrowheads="1" noChangeShapeType="1" noTextEdit="1"/>
          </p:cNvSpPr>
          <p:nvPr/>
        </p:nvSpPr>
        <p:spPr bwMode="auto">
          <a:xfrm>
            <a:off x="3505200" y="2971800"/>
            <a:ext cx="1981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Tiết:44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nimBg="1"/>
      <p:bldP spid="96260" grpId="0" animBg="1"/>
      <p:bldP spid="962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838200" y="1273175"/>
            <a:ext cx="7467600" cy="4154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sz="4400" b="1">
                <a:solidFill>
                  <a:srgbClr val="006600"/>
                </a:solidFill>
                <a:latin typeface="Arial" charset="0"/>
              </a:rPr>
              <a:t>*Tiếng ồn ảnh h</a:t>
            </a:r>
            <a:r>
              <a:rPr lang="vi-VN" sz="4400" b="1">
                <a:solidFill>
                  <a:srgbClr val="006600"/>
                </a:solidFill>
                <a:latin typeface="Arial" charset="0"/>
              </a:rPr>
              <a:t>ư</a:t>
            </a:r>
            <a:r>
              <a:rPr lang="fr-LU" sz="4400" b="1">
                <a:solidFill>
                  <a:srgbClr val="006600"/>
                </a:solidFill>
                <a:latin typeface="Arial" charset="0"/>
              </a:rPr>
              <a:t>ởng </a:t>
            </a:r>
            <a:r>
              <a:rPr lang="vi-VN" sz="4400" b="1">
                <a:solidFill>
                  <a:srgbClr val="006600"/>
                </a:solidFill>
                <a:latin typeface="Arial" charset="0"/>
              </a:rPr>
              <a:t>đ</a:t>
            </a:r>
            <a:r>
              <a:rPr lang="fr-LU" sz="4400" b="1">
                <a:solidFill>
                  <a:srgbClr val="006600"/>
                </a:solidFill>
                <a:latin typeface="Arial" charset="0"/>
              </a:rPr>
              <a:t>ến sức khỏe con ng</a:t>
            </a:r>
            <a:r>
              <a:rPr lang="vi-VN" sz="4400" b="1">
                <a:solidFill>
                  <a:srgbClr val="006600"/>
                </a:solidFill>
                <a:latin typeface="Arial" charset="0"/>
              </a:rPr>
              <a:t>ư</a:t>
            </a:r>
            <a:r>
              <a:rPr lang="fr-LU" sz="4400" b="1">
                <a:solidFill>
                  <a:srgbClr val="006600"/>
                </a:solidFill>
                <a:latin typeface="Arial" charset="0"/>
              </a:rPr>
              <a:t>ời:</a:t>
            </a:r>
            <a:r>
              <a:rPr lang="fr-LU" sz="4400" b="1">
                <a:latin typeface="Arial" charset="0"/>
              </a:rPr>
              <a:t> gây chói tai, mất ngủ, nhức </a:t>
            </a:r>
            <a:r>
              <a:rPr lang="vi-VN" sz="4400" b="1">
                <a:latin typeface="Arial" charset="0"/>
              </a:rPr>
              <a:t>đ</a:t>
            </a:r>
            <a:r>
              <a:rPr lang="fr-LU" sz="4400" b="1">
                <a:latin typeface="Arial" charset="0"/>
              </a:rPr>
              <a:t>ầu, suy nh</a:t>
            </a:r>
            <a:r>
              <a:rPr lang="vi-VN" sz="4400" b="1">
                <a:latin typeface="Arial" charset="0"/>
              </a:rPr>
              <a:t>ư</a:t>
            </a:r>
            <a:r>
              <a:rPr lang="fr-LU" sz="4400" b="1">
                <a:latin typeface="Arial" charset="0"/>
              </a:rPr>
              <a:t>ợc thần kinh, gây mất tập trung trong công việc, học tập,…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6" name="Text Box 4"/>
          <p:cNvSpPr txBox="1">
            <a:spLocks noChangeArrowheads="1"/>
          </p:cNvSpPr>
          <p:nvPr/>
        </p:nvSpPr>
        <p:spPr bwMode="auto">
          <a:xfrm>
            <a:off x="381000" y="-182563"/>
            <a:ext cx="8382000" cy="6862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sz="4400" b="1">
                <a:solidFill>
                  <a:srgbClr val="000099"/>
                </a:solidFill>
                <a:latin typeface="Arial" charset="0"/>
              </a:rPr>
              <a:t>*Biện pháp chống tiếng ồn: </a:t>
            </a:r>
          </a:p>
          <a:p>
            <a:pPr algn="just">
              <a:spcBef>
                <a:spcPct val="50000"/>
              </a:spcBef>
            </a:pPr>
            <a:r>
              <a:rPr lang="fr-LU" sz="4400" b="1">
                <a:latin typeface="Arial" charset="0"/>
              </a:rPr>
              <a:t>.Thực hiện các quy </a:t>
            </a:r>
            <a:r>
              <a:rPr lang="vi-VN" sz="4400" b="1">
                <a:latin typeface="Arial" charset="0"/>
              </a:rPr>
              <a:t>đ</a:t>
            </a:r>
            <a:r>
              <a:rPr lang="fr-LU" sz="4400" b="1">
                <a:latin typeface="Arial" charset="0"/>
              </a:rPr>
              <a:t>ịnh không gây tiếng ồn n</a:t>
            </a:r>
            <a:r>
              <a:rPr lang="vi-VN" sz="4400" b="1">
                <a:latin typeface="Arial" charset="0"/>
              </a:rPr>
              <a:t>ơ</a:t>
            </a:r>
            <a:r>
              <a:rPr lang="fr-LU" sz="4400" b="1">
                <a:latin typeface="Arial" charset="0"/>
              </a:rPr>
              <a:t>i công cộng.</a:t>
            </a:r>
          </a:p>
          <a:p>
            <a:pPr algn="just">
              <a:spcBef>
                <a:spcPct val="50000"/>
              </a:spcBef>
            </a:pPr>
            <a:r>
              <a:rPr lang="fr-LU" sz="4400" b="1">
                <a:latin typeface="Arial" charset="0"/>
              </a:rPr>
              <a:t>.Bịt tay khi nghe khi nghe âm thanh quá to, </a:t>
            </a:r>
            <a:r>
              <a:rPr lang="vi-VN" sz="4400" b="1">
                <a:latin typeface="Arial" charset="0"/>
              </a:rPr>
              <a:t>đ</a:t>
            </a:r>
            <a:r>
              <a:rPr lang="fr-LU" sz="4400" b="1">
                <a:latin typeface="Arial" charset="0"/>
              </a:rPr>
              <a:t>óng cửa </a:t>
            </a:r>
            <a:r>
              <a:rPr lang="vi-VN" sz="4400" b="1">
                <a:latin typeface="Arial" charset="0"/>
              </a:rPr>
              <a:t>đ</a:t>
            </a:r>
            <a:r>
              <a:rPr lang="fr-LU" sz="4400" b="1">
                <a:latin typeface="Arial" charset="0"/>
              </a:rPr>
              <a:t>ể ng</a:t>
            </a:r>
            <a:r>
              <a:rPr lang="vi-VN" sz="4400" b="1">
                <a:latin typeface="Arial" charset="0"/>
              </a:rPr>
              <a:t>ă</a:t>
            </a:r>
            <a:r>
              <a:rPr lang="fr-LU" sz="4400" b="1">
                <a:latin typeface="Arial" charset="0"/>
              </a:rPr>
              <a:t>n cách tiếng ồn, sử dụng các vật ng</a:t>
            </a:r>
            <a:r>
              <a:rPr lang="vi-VN" sz="4400" b="1">
                <a:latin typeface="Arial" charset="0"/>
              </a:rPr>
              <a:t>ă</a:t>
            </a:r>
            <a:r>
              <a:rPr lang="fr-LU" sz="4400" b="1">
                <a:latin typeface="Arial" charset="0"/>
              </a:rPr>
              <a:t>n cách làm giảm tiếng ồn,…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8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061" name="Picture 5" descr="scan0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62" name="Picture 6" descr="scan03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762000" y="3062288"/>
            <a:ext cx="6553200" cy="823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endParaRPr lang="en-US" sz="4800">
              <a:latin typeface="Arial" charset="0"/>
            </a:endParaRPr>
          </a:p>
        </p:txBody>
      </p:sp>
      <p:sp>
        <p:nvSpPr>
          <p:cNvPr id="364559" name="Text Box 15"/>
          <p:cNvSpPr txBox="1">
            <a:spLocks noChangeArrowheads="1"/>
          </p:cNvSpPr>
          <p:nvPr/>
        </p:nvSpPr>
        <p:spPr bwMode="auto">
          <a:xfrm>
            <a:off x="2057400" y="790575"/>
            <a:ext cx="4876800" cy="5200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15000"/>
              </a:spcBef>
            </a:pPr>
            <a:r>
              <a:rPr lang="fr-LU" sz="4000" b="1">
                <a:solidFill>
                  <a:srgbClr val="FF00FF"/>
                </a:solidFill>
                <a:latin typeface="Arial" charset="0"/>
              </a:rPr>
              <a:t>Hoạt </a:t>
            </a:r>
            <a:r>
              <a:rPr lang="vi-VN" sz="4000" b="1">
                <a:solidFill>
                  <a:srgbClr val="FF00FF"/>
                </a:solidFill>
                <a:latin typeface="Arial" charset="0"/>
              </a:rPr>
              <a:t>đ</a:t>
            </a:r>
            <a:r>
              <a:rPr lang="fr-LU" sz="4000" b="1">
                <a:solidFill>
                  <a:srgbClr val="FF00FF"/>
                </a:solidFill>
                <a:latin typeface="Arial" charset="0"/>
              </a:rPr>
              <a:t>ộng 3: </a:t>
            </a:r>
          </a:p>
          <a:p>
            <a:pPr algn="ctr">
              <a:spcBef>
                <a:spcPct val="15000"/>
              </a:spcBef>
            </a:pPr>
            <a:r>
              <a:rPr lang="fr-LU" sz="4000" b="1">
                <a:solidFill>
                  <a:srgbClr val="FF00FF"/>
                </a:solidFill>
                <a:latin typeface="Arial" charset="0"/>
              </a:rPr>
              <a:t>(Cả lớp)</a:t>
            </a:r>
          </a:p>
          <a:p>
            <a:pPr algn="ctr">
              <a:spcBef>
                <a:spcPct val="15000"/>
              </a:spcBef>
            </a:pPr>
            <a:r>
              <a:rPr lang="fr-LU" sz="4000" b="1">
                <a:solidFill>
                  <a:srgbClr val="000099"/>
                </a:solidFill>
                <a:latin typeface="Arial" charset="0"/>
              </a:rPr>
              <a:t>Nói về các việc nên / không nên làm </a:t>
            </a:r>
            <a:r>
              <a:rPr lang="vi-VN" sz="4000" b="1">
                <a:solidFill>
                  <a:srgbClr val="000099"/>
                </a:solidFill>
                <a:latin typeface="Arial" charset="0"/>
              </a:rPr>
              <a:t>đ</a:t>
            </a:r>
            <a:r>
              <a:rPr lang="fr-LU" sz="4000" b="1">
                <a:solidFill>
                  <a:srgbClr val="000099"/>
                </a:solidFill>
                <a:latin typeface="Arial" charset="0"/>
              </a:rPr>
              <a:t>ể góp phần chống tiếng ồn cho bản thân và những ng</a:t>
            </a:r>
            <a:r>
              <a:rPr lang="vi-VN" sz="4000" b="1">
                <a:solidFill>
                  <a:srgbClr val="000099"/>
                </a:solidFill>
                <a:latin typeface="Arial" charset="0"/>
              </a:rPr>
              <a:t>ư</a:t>
            </a:r>
            <a:r>
              <a:rPr lang="fr-LU" sz="4000" b="1">
                <a:solidFill>
                  <a:srgbClr val="000099"/>
                </a:solidFill>
                <a:latin typeface="Arial" charset="0"/>
              </a:rPr>
              <a:t>ời xung quanh.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4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4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4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066800" y="2879725"/>
            <a:ext cx="4343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685800" y="401638"/>
            <a:ext cx="7620000" cy="6002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sz="4800" b="1">
                <a:solidFill>
                  <a:srgbClr val="000099"/>
                </a:solidFill>
                <a:latin typeface="Arial" charset="0"/>
              </a:rPr>
              <a:t>* Những việc nên làm:</a:t>
            </a:r>
            <a:r>
              <a:rPr lang="fr-LU" sz="4800" b="1">
                <a:latin typeface="Arial" charset="0"/>
              </a:rPr>
              <a:t> vào bệnh viện </a:t>
            </a:r>
            <a:r>
              <a:rPr lang="fr-LU" sz="4800" b="1" i="1">
                <a:latin typeface="Arial" charset="0"/>
              </a:rPr>
              <a:t>Đi nhẹ nói khẽ,</a:t>
            </a:r>
            <a:r>
              <a:rPr lang="fr-LU" sz="4800" b="1">
                <a:latin typeface="Arial" charset="0"/>
              </a:rPr>
              <a:t> không c</a:t>
            </a:r>
            <a:r>
              <a:rPr lang="vi-VN" sz="4800" b="1">
                <a:latin typeface="Arial" charset="0"/>
              </a:rPr>
              <a:t>ư</a:t>
            </a:r>
            <a:r>
              <a:rPr lang="fr-LU" sz="4800" b="1">
                <a:latin typeface="Arial" charset="0"/>
              </a:rPr>
              <a:t>ời </a:t>
            </a:r>
            <a:r>
              <a:rPr lang="vi-VN" sz="4800" b="1">
                <a:latin typeface="Arial" charset="0"/>
              </a:rPr>
              <a:t>đ</a:t>
            </a:r>
            <a:r>
              <a:rPr lang="fr-LU" sz="4800" b="1">
                <a:latin typeface="Arial" charset="0"/>
              </a:rPr>
              <a:t>ùa quá to trong rạp hát, rạp chiếu phim, giữ trật tự  trong giờ học, nhắc nhở mọi ng</a:t>
            </a:r>
            <a:r>
              <a:rPr lang="vi-VN" sz="4800" b="1">
                <a:latin typeface="Arial" charset="0"/>
              </a:rPr>
              <a:t>ư</a:t>
            </a:r>
            <a:r>
              <a:rPr lang="fr-LU" sz="4800" b="1">
                <a:latin typeface="Arial" charset="0"/>
              </a:rPr>
              <a:t>ời cùng có ý thức giảm tiếng ồn,…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24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990600" y="750888"/>
            <a:ext cx="7162800" cy="452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sz="4800" b="1">
                <a:solidFill>
                  <a:srgbClr val="FF00FF"/>
                </a:solidFill>
                <a:latin typeface="Arial" charset="0"/>
              </a:rPr>
              <a:t>*Những việc không nên làm:</a:t>
            </a:r>
            <a:r>
              <a:rPr lang="fr-LU" sz="4800" b="1">
                <a:latin typeface="Arial" charset="0"/>
              </a:rPr>
              <a:t> mở ti vi, máy hát quá to, nói to, c</a:t>
            </a:r>
            <a:r>
              <a:rPr lang="vi-VN" sz="4800" b="1">
                <a:latin typeface="Arial" charset="0"/>
              </a:rPr>
              <a:t>ư</a:t>
            </a:r>
            <a:r>
              <a:rPr lang="fr-LU" sz="4800" b="1">
                <a:latin typeface="Arial" charset="0"/>
              </a:rPr>
              <a:t>ời </a:t>
            </a:r>
            <a:r>
              <a:rPr lang="vi-VN" sz="4800" b="1">
                <a:latin typeface="Arial" charset="0"/>
              </a:rPr>
              <a:t>đ</a:t>
            </a:r>
            <a:r>
              <a:rPr lang="fr-LU" sz="4800" b="1">
                <a:latin typeface="Arial" charset="0"/>
              </a:rPr>
              <a:t>ùa ở n</a:t>
            </a:r>
            <a:r>
              <a:rPr lang="vi-VN" sz="4800" b="1">
                <a:latin typeface="Arial" charset="0"/>
              </a:rPr>
              <a:t>ơ</a:t>
            </a:r>
            <a:r>
              <a:rPr lang="fr-LU" sz="4800" b="1">
                <a:latin typeface="Arial" charset="0"/>
              </a:rPr>
              <a:t>i công cộng, trêu </a:t>
            </a:r>
            <a:r>
              <a:rPr lang="vi-VN" sz="4800" b="1">
                <a:latin typeface="Arial" charset="0"/>
              </a:rPr>
              <a:t>đ</a:t>
            </a:r>
            <a:r>
              <a:rPr lang="fr-LU" sz="4800" b="1">
                <a:latin typeface="Arial" charset="0"/>
              </a:rPr>
              <a:t>ùa súc vật </a:t>
            </a:r>
            <a:r>
              <a:rPr lang="vi-VN" sz="4800" b="1">
                <a:latin typeface="Arial" charset="0"/>
              </a:rPr>
              <a:t>đ</a:t>
            </a:r>
            <a:r>
              <a:rPr lang="fr-LU" sz="4800" b="1">
                <a:latin typeface="Arial" charset="0"/>
              </a:rPr>
              <a:t>ể chúng kêu, sủa,…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27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762000" y="3116263"/>
            <a:ext cx="6553200" cy="769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endParaRPr lang="en-US" sz="4400">
              <a:latin typeface="Arial" charset="0"/>
            </a:endParaRP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0" y="738188"/>
            <a:ext cx="9144000" cy="5878512"/>
          </a:xfrm>
          <a:prstGeom prst="rect">
            <a:avLst/>
          </a:prstGeom>
          <a:noFill/>
          <a:ln w="3810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fr-LU" sz="4000" b="1">
                <a:latin typeface="Arial" charset="0"/>
              </a:rPr>
              <a:t>Tiếng ồn ảnh h</a:t>
            </a:r>
            <a:r>
              <a:rPr lang="vi-VN" sz="4000" b="1">
                <a:latin typeface="Arial" charset="0"/>
              </a:rPr>
              <a:t>ư</a:t>
            </a:r>
            <a:r>
              <a:rPr lang="fr-LU" sz="4000" b="1">
                <a:latin typeface="Arial" charset="0"/>
              </a:rPr>
              <a:t>ởng tới sức khỏe con ng</a:t>
            </a:r>
            <a:r>
              <a:rPr lang="vi-VN" sz="4000" b="1">
                <a:latin typeface="Arial" charset="0"/>
              </a:rPr>
              <a:t>ư</a:t>
            </a:r>
            <a:r>
              <a:rPr lang="fr-LU" sz="4000" b="1">
                <a:latin typeface="Arial" charset="0"/>
              </a:rPr>
              <a:t>ời, có thể gây mất ngủ, </a:t>
            </a:r>
            <a:r>
              <a:rPr lang="vi-VN" sz="4000" b="1">
                <a:latin typeface="Arial" charset="0"/>
              </a:rPr>
              <a:t>đ</a:t>
            </a:r>
            <a:r>
              <a:rPr lang="fr-LU" sz="4000" b="1">
                <a:latin typeface="Arial" charset="0"/>
              </a:rPr>
              <a:t>au </a:t>
            </a:r>
            <a:r>
              <a:rPr lang="vi-VN" sz="4000" b="1">
                <a:latin typeface="Arial" charset="0"/>
              </a:rPr>
              <a:t>đ</a:t>
            </a:r>
            <a:r>
              <a:rPr lang="fr-LU" sz="4000" b="1">
                <a:latin typeface="Arial" charset="0"/>
              </a:rPr>
              <a:t>ầu, suy nh</a:t>
            </a:r>
            <a:r>
              <a:rPr lang="vi-VN" sz="4000" b="1">
                <a:latin typeface="Arial" charset="0"/>
              </a:rPr>
              <a:t>ư</a:t>
            </a:r>
            <a:r>
              <a:rPr lang="fr-LU" sz="4000" b="1">
                <a:latin typeface="Arial" charset="0"/>
              </a:rPr>
              <a:t>ợc thần kinh, có hại cho tai,… Vì vậy, cần có những biện pháp chống tiếng ồn, chẳng hạn:</a:t>
            </a:r>
          </a:p>
          <a:p>
            <a:pPr algn="just">
              <a:spcBef>
                <a:spcPct val="20000"/>
              </a:spcBef>
            </a:pPr>
            <a:r>
              <a:rPr lang="fr-LU" sz="4000" b="1">
                <a:latin typeface="Arial" charset="0"/>
              </a:rPr>
              <a:t>-Có những quy </a:t>
            </a:r>
            <a:r>
              <a:rPr lang="vi-VN" sz="4000" b="1">
                <a:latin typeface="Arial" charset="0"/>
              </a:rPr>
              <a:t>đ</a:t>
            </a:r>
            <a:r>
              <a:rPr lang="fr-LU" sz="4000" b="1">
                <a:latin typeface="Arial" charset="0"/>
              </a:rPr>
              <a:t>ịnh chung về không gây tiếng ồn ở n</a:t>
            </a:r>
            <a:r>
              <a:rPr lang="vi-VN" sz="4000" b="1">
                <a:latin typeface="Arial" charset="0"/>
              </a:rPr>
              <a:t>ơ</a:t>
            </a:r>
            <a:r>
              <a:rPr lang="fr-LU" sz="4000" b="1">
                <a:latin typeface="Arial" charset="0"/>
              </a:rPr>
              <a:t>i công cộng.</a:t>
            </a:r>
          </a:p>
          <a:p>
            <a:pPr algn="just">
              <a:spcBef>
                <a:spcPct val="20000"/>
              </a:spcBef>
            </a:pPr>
            <a:r>
              <a:rPr lang="fr-LU" sz="4000" b="1">
                <a:latin typeface="Arial" charset="0"/>
              </a:rPr>
              <a:t>-Sử dụng các vật ng</a:t>
            </a:r>
            <a:r>
              <a:rPr lang="vi-VN" sz="4000" b="1">
                <a:latin typeface="Arial" charset="0"/>
              </a:rPr>
              <a:t>ă</a:t>
            </a:r>
            <a:r>
              <a:rPr lang="fr-LU" sz="4000" b="1">
                <a:latin typeface="Arial" charset="0"/>
              </a:rPr>
              <a:t>n cách làm tiếng ồn truyền </a:t>
            </a:r>
            <a:r>
              <a:rPr lang="vi-VN" sz="4000" b="1">
                <a:latin typeface="Arial" charset="0"/>
              </a:rPr>
              <a:t>đ</a:t>
            </a:r>
            <a:r>
              <a:rPr lang="fr-LU" sz="4000" b="1">
                <a:latin typeface="Arial" charset="0"/>
              </a:rPr>
              <a:t>ến tai.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762000" y="946150"/>
            <a:ext cx="7772400" cy="563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sz="4000" b="1">
                <a:latin typeface="Arial" charset="0"/>
              </a:rPr>
              <a:t>*Âm thanh rất cần cho con ng</a:t>
            </a:r>
            <a:r>
              <a:rPr lang="vi-VN" sz="4000" b="1">
                <a:latin typeface="Arial" charset="0"/>
              </a:rPr>
              <a:t>ư</a:t>
            </a:r>
            <a:r>
              <a:rPr lang="fr-LU" sz="4000" b="1">
                <a:latin typeface="Arial" charset="0"/>
              </a:rPr>
              <a:t>ời. Khi âm thanh trở nên mạnh và gây khó chịu sẽ tạo ra tiếng ồn. Tiếng ồn ảnh h</a:t>
            </a:r>
            <a:r>
              <a:rPr lang="vi-VN" sz="4000" b="1">
                <a:latin typeface="Arial" charset="0"/>
              </a:rPr>
              <a:t>ư</a:t>
            </a:r>
            <a:r>
              <a:rPr lang="fr-LU" sz="4000" b="1">
                <a:latin typeface="Arial" charset="0"/>
              </a:rPr>
              <a:t>ởng </a:t>
            </a:r>
            <a:r>
              <a:rPr lang="vi-VN" sz="4000" b="1">
                <a:latin typeface="Arial" charset="0"/>
              </a:rPr>
              <a:t>đ</a:t>
            </a:r>
            <a:r>
              <a:rPr lang="fr-LU" sz="4000" b="1">
                <a:latin typeface="Arial" charset="0"/>
              </a:rPr>
              <a:t>ến sức khỏe con ng</a:t>
            </a:r>
            <a:r>
              <a:rPr lang="vi-VN" sz="4000" b="1">
                <a:latin typeface="Arial" charset="0"/>
              </a:rPr>
              <a:t>ư</a:t>
            </a:r>
            <a:r>
              <a:rPr lang="fr-LU" sz="4000" b="1">
                <a:latin typeface="Arial" charset="0"/>
              </a:rPr>
              <a:t>ời. Vì vậy khi sử dụng âm thanh chúng ta  cần tránh gây ra tiếng ồn  </a:t>
            </a:r>
            <a:r>
              <a:rPr lang="vi-VN" sz="4000" b="1">
                <a:latin typeface="Arial" charset="0"/>
              </a:rPr>
              <a:t>đ</a:t>
            </a:r>
            <a:r>
              <a:rPr lang="fr-LU" sz="4000" b="1">
                <a:latin typeface="Arial" charset="0"/>
              </a:rPr>
              <a:t>ể không ảnh h</a:t>
            </a:r>
            <a:r>
              <a:rPr lang="vi-VN" sz="4000" b="1">
                <a:latin typeface="Arial" charset="0"/>
              </a:rPr>
              <a:t>ư</a:t>
            </a:r>
            <a:r>
              <a:rPr lang="fr-LU" sz="4000" b="1">
                <a:latin typeface="Arial" charset="0"/>
              </a:rPr>
              <a:t>ởng </a:t>
            </a:r>
            <a:r>
              <a:rPr lang="vi-VN" sz="4000" b="1">
                <a:latin typeface="Arial" charset="0"/>
              </a:rPr>
              <a:t>đ</a:t>
            </a:r>
            <a:r>
              <a:rPr lang="fr-LU" sz="4000" b="1">
                <a:latin typeface="Arial" charset="0"/>
              </a:rPr>
              <a:t>ến những ng</a:t>
            </a:r>
            <a:r>
              <a:rPr lang="vi-VN" sz="4000" b="1">
                <a:latin typeface="Arial" charset="0"/>
              </a:rPr>
              <a:t>ư</a:t>
            </a:r>
            <a:r>
              <a:rPr lang="fr-LU" sz="4000" b="1">
                <a:latin typeface="Arial" charset="0"/>
              </a:rPr>
              <a:t>ời xung quanh.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4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2819400" y="2133600"/>
            <a:ext cx="35814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TopRight"/>
              <a:lightRig rig="legacyFlat3" dir="b"/>
            </a:scene3d>
            <a:sp3d extrusionH="8874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kern="10">
                <a:ln w="9525"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Ánh sáng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WordArt 2"/>
          <p:cNvSpPr>
            <a:spLocks noChangeArrowheads="1" noChangeShapeType="1" noTextEdit="1"/>
          </p:cNvSpPr>
          <p:nvPr/>
        </p:nvSpPr>
        <p:spPr bwMode="auto">
          <a:xfrm>
            <a:off x="2590800" y="685800"/>
            <a:ext cx="4343400" cy="990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CCFF33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Âm thanh trong cuộc sống</a:t>
            </a:r>
          </a:p>
        </p:txBody>
      </p:sp>
      <p:sp>
        <p:nvSpPr>
          <p:cNvPr id="4099" name="WordArt 6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124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 kiểm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609600" y="2133600"/>
            <a:ext cx="8001000" cy="155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sz="4800" b="1">
                <a:latin typeface="Arial" charset="0"/>
              </a:rPr>
              <a:t>*Nêu vai trò của âm thanh trong cuộc sống.</a:t>
            </a:r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609600" y="3743325"/>
            <a:ext cx="79248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sz="4800" b="1">
                <a:latin typeface="Arial" charset="0"/>
              </a:rPr>
              <a:t>*Việc ghi lại </a:t>
            </a:r>
            <a:r>
              <a:rPr lang="vi-VN" sz="4800" b="1">
                <a:latin typeface="Arial" charset="0"/>
              </a:rPr>
              <a:t>đư</a:t>
            </a:r>
            <a:r>
              <a:rPr lang="fr-LU" sz="4800" b="1">
                <a:latin typeface="Arial" charset="0"/>
              </a:rPr>
              <a:t>ợc âm thanh có ích lợi nh</a:t>
            </a:r>
            <a:r>
              <a:rPr lang="vi-VN" sz="4800" b="1">
                <a:latin typeface="Arial" charset="0"/>
              </a:rPr>
              <a:t>ư</a:t>
            </a:r>
            <a:r>
              <a:rPr lang="fr-LU" sz="4800" b="1">
                <a:latin typeface="Arial" charset="0"/>
              </a:rPr>
              <a:t> thế nào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 animBg="1"/>
      <p:bldP spid="230407" grpId="0"/>
      <p:bldP spid="2304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6" name="WordArt 4"/>
          <p:cNvSpPr>
            <a:spLocks noChangeArrowheads="1" noChangeShapeType="1" noTextEdit="1"/>
          </p:cNvSpPr>
          <p:nvPr/>
        </p:nvSpPr>
        <p:spPr bwMode="auto">
          <a:xfrm>
            <a:off x="1905000" y="2209800"/>
            <a:ext cx="51816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Âm thanh trong cuộc sống (tt)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1524000" y="1919288"/>
            <a:ext cx="6248400" cy="265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LU" sz="4800" b="1">
                <a:solidFill>
                  <a:srgbClr val="000099"/>
                </a:solidFill>
                <a:latin typeface="Arial" charset="0"/>
              </a:rPr>
              <a:t>        </a:t>
            </a:r>
            <a:r>
              <a:rPr lang="fr-LU" sz="4800" b="1">
                <a:latin typeface="Arial" charset="0"/>
              </a:rPr>
              <a:t>Hoạt </a:t>
            </a:r>
            <a:r>
              <a:rPr lang="vi-VN" sz="4800" b="1">
                <a:latin typeface="Arial" charset="0"/>
              </a:rPr>
              <a:t>đ</a:t>
            </a:r>
            <a:r>
              <a:rPr lang="fr-LU" sz="4800" b="1">
                <a:latin typeface="Arial" charset="0"/>
              </a:rPr>
              <a:t>ộng 1:</a:t>
            </a:r>
            <a:r>
              <a:rPr lang="fr-LU" sz="4800" b="1">
                <a:solidFill>
                  <a:srgbClr val="000099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fr-LU" sz="4800" b="1">
                <a:solidFill>
                  <a:srgbClr val="000099"/>
                </a:solidFill>
                <a:latin typeface="Arial" charset="0"/>
              </a:rPr>
              <a:t>Tìm hiểu nguồn gây tiếng ồn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0" y="788988"/>
            <a:ext cx="2209800" cy="5688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10000"/>
              </a:spcBef>
              <a:buFontTx/>
              <a:buChar char="•"/>
            </a:pPr>
            <a:r>
              <a:rPr lang="fr-LU" sz="3600" b="1">
                <a:latin typeface="Arial" charset="0"/>
              </a:rPr>
              <a:t>Nhóm 2</a:t>
            </a:r>
          </a:p>
          <a:p>
            <a:pPr algn="just">
              <a:spcBef>
                <a:spcPct val="10000"/>
              </a:spcBef>
            </a:pPr>
            <a:r>
              <a:rPr lang="fr-LU" sz="3600" b="1">
                <a:solidFill>
                  <a:srgbClr val="FF00FF"/>
                </a:solidFill>
                <a:latin typeface="Arial" charset="0"/>
              </a:rPr>
              <a:t>-Quan sát các hình trang 88 SGK, cho biết tiếng ồn phát ra từ </a:t>
            </a:r>
            <a:r>
              <a:rPr lang="vi-VN" sz="3600" b="1">
                <a:solidFill>
                  <a:srgbClr val="FF00FF"/>
                </a:solidFill>
                <a:latin typeface="Arial" charset="0"/>
              </a:rPr>
              <a:t>đ</a:t>
            </a:r>
            <a:r>
              <a:rPr lang="fr-LU" sz="3600" b="1">
                <a:solidFill>
                  <a:srgbClr val="FF00FF"/>
                </a:solidFill>
                <a:latin typeface="Arial" charset="0"/>
              </a:rPr>
              <a:t>âu ?</a:t>
            </a:r>
          </a:p>
        </p:txBody>
      </p:sp>
      <p:pic>
        <p:nvPicPr>
          <p:cNvPr id="407559" name="Picture 7" descr="scan0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362200"/>
            <a:ext cx="411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60" name="Picture 8" descr="scan02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0"/>
            <a:ext cx="7010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61" name="Picture 9" descr="scan02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3810000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7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0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07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0" y="328613"/>
            <a:ext cx="8839200" cy="4154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just"/>
            <a:r>
              <a:rPr lang="fr-LU" sz="4400" b="1">
                <a:solidFill>
                  <a:srgbClr val="003300"/>
                </a:solidFill>
                <a:latin typeface="Arial" charset="0"/>
              </a:rPr>
              <a:t>-Âm thanh có thể phát ra từ: tiếng </a:t>
            </a:r>
            <a:r>
              <a:rPr lang="vi-VN" sz="4400" b="1">
                <a:solidFill>
                  <a:srgbClr val="003300"/>
                </a:solidFill>
                <a:latin typeface="Arial" charset="0"/>
              </a:rPr>
              <a:t>đ</a:t>
            </a:r>
            <a:r>
              <a:rPr lang="fr-LU" sz="4400" b="1">
                <a:solidFill>
                  <a:srgbClr val="003300"/>
                </a:solidFill>
                <a:latin typeface="Arial" charset="0"/>
              </a:rPr>
              <a:t>ộng c</a:t>
            </a:r>
            <a:r>
              <a:rPr lang="vi-VN" sz="4400" b="1">
                <a:solidFill>
                  <a:srgbClr val="003300"/>
                </a:solidFill>
                <a:latin typeface="Arial" charset="0"/>
              </a:rPr>
              <a:t>ơ</a:t>
            </a:r>
            <a:r>
              <a:rPr lang="fr-LU" sz="4400" b="1">
                <a:solidFill>
                  <a:srgbClr val="003300"/>
                </a:solidFill>
                <a:latin typeface="Arial" charset="0"/>
              </a:rPr>
              <a:t> ô tô , xe máy, loa </a:t>
            </a:r>
            <a:r>
              <a:rPr lang="vi-VN" sz="4400" b="1">
                <a:solidFill>
                  <a:srgbClr val="003300"/>
                </a:solidFill>
                <a:latin typeface="Arial" charset="0"/>
              </a:rPr>
              <a:t>đ</a:t>
            </a:r>
            <a:r>
              <a:rPr lang="fr-LU" sz="4400" b="1">
                <a:solidFill>
                  <a:srgbClr val="003300"/>
                </a:solidFill>
                <a:latin typeface="Arial" charset="0"/>
              </a:rPr>
              <a:t>ài, chợ, tr</a:t>
            </a:r>
            <a:r>
              <a:rPr lang="vi-VN" sz="4400" b="1">
                <a:solidFill>
                  <a:srgbClr val="003300"/>
                </a:solidFill>
                <a:latin typeface="Arial" charset="0"/>
              </a:rPr>
              <a:t>ư</a:t>
            </a:r>
            <a:r>
              <a:rPr lang="fr-LU" sz="4400" b="1">
                <a:solidFill>
                  <a:srgbClr val="003300"/>
                </a:solidFill>
                <a:latin typeface="Arial" charset="0"/>
              </a:rPr>
              <a:t>ờng học, chó sủa trong </a:t>
            </a:r>
            <a:r>
              <a:rPr lang="vi-VN" sz="4400" b="1">
                <a:solidFill>
                  <a:srgbClr val="003300"/>
                </a:solidFill>
                <a:latin typeface="Arial" charset="0"/>
              </a:rPr>
              <a:t>đ</a:t>
            </a:r>
            <a:r>
              <a:rPr lang="fr-LU" sz="4400" b="1">
                <a:solidFill>
                  <a:srgbClr val="003300"/>
                </a:solidFill>
                <a:latin typeface="Arial" charset="0"/>
              </a:rPr>
              <a:t>êm, máy c</a:t>
            </a:r>
            <a:r>
              <a:rPr lang="vi-VN" sz="4400" b="1">
                <a:solidFill>
                  <a:srgbClr val="003300"/>
                </a:solidFill>
                <a:latin typeface="Arial" charset="0"/>
              </a:rPr>
              <a:t>ư</a:t>
            </a:r>
            <a:r>
              <a:rPr lang="fr-LU" sz="4400" b="1">
                <a:solidFill>
                  <a:srgbClr val="003300"/>
                </a:solidFill>
                <a:latin typeface="Arial" charset="0"/>
              </a:rPr>
              <a:t>a, máy khoan, tiếng công tr</a:t>
            </a:r>
            <a:r>
              <a:rPr lang="vi-VN" sz="4400" b="1">
                <a:solidFill>
                  <a:srgbClr val="003300"/>
                </a:solidFill>
                <a:latin typeface="Arial" charset="0"/>
              </a:rPr>
              <a:t>ư</a:t>
            </a:r>
            <a:r>
              <a:rPr lang="fr-LU" sz="4400" b="1">
                <a:solidFill>
                  <a:srgbClr val="003300"/>
                </a:solidFill>
                <a:latin typeface="Arial" charset="0"/>
              </a:rPr>
              <a:t>ờng xây dựng,…</a:t>
            </a:r>
          </a:p>
        </p:txBody>
      </p:sp>
      <p:sp>
        <p:nvSpPr>
          <p:cNvPr id="420869" name="Text Box 5"/>
          <p:cNvSpPr txBox="1">
            <a:spLocks noChangeArrowheads="1"/>
          </p:cNvSpPr>
          <p:nvPr/>
        </p:nvSpPr>
        <p:spPr bwMode="auto">
          <a:xfrm>
            <a:off x="0" y="4733925"/>
            <a:ext cx="9144000" cy="212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just"/>
            <a:r>
              <a:rPr lang="fr-LU" sz="4400" b="1">
                <a:latin typeface="Arial" charset="0"/>
              </a:rPr>
              <a:t>-Những loại tiếng ồn khác: tiếng tàu hỏa, ti vi mở quá to, tiếng còi xe, tiếng những </a:t>
            </a:r>
            <a:r>
              <a:rPr lang="vi-VN" sz="4400" b="1">
                <a:latin typeface="Arial" charset="0"/>
              </a:rPr>
              <a:t>đ</a:t>
            </a:r>
            <a:r>
              <a:rPr lang="fr-LU" sz="4400" b="1">
                <a:latin typeface="Arial" charset="0"/>
              </a:rPr>
              <a:t>ám tiệc,…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8" grpId="0"/>
      <p:bldP spid="4208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1219200" y="620713"/>
            <a:ext cx="7239000" cy="1938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sz="4000" b="1">
                <a:solidFill>
                  <a:srgbClr val="FF00FF"/>
                </a:solidFill>
                <a:latin typeface="Arial" charset="0"/>
              </a:rPr>
              <a:t>*Theo em, hầu hết các loại tiếng ồn là do tự nhiên hay con ng</a:t>
            </a:r>
            <a:r>
              <a:rPr lang="vi-VN" sz="4000" b="1">
                <a:solidFill>
                  <a:srgbClr val="FF00FF"/>
                </a:solidFill>
                <a:latin typeface="Arial" charset="0"/>
              </a:rPr>
              <a:t>ư</a:t>
            </a:r>
            <a:r>
              <a:rPr lang="fr-LU" sz="4000" b="1">
                <a:solidFill>
                  <a:srgbClr val="FF00FF"/>
                </a:solidFill>
                <a:latin typeface="Arial" charset="0"/>
              </a:rPr>
              <a:t>ời gây ra ?</a:t>
            </a:r>
          </a:p>
        </p:txBody>
      </p:sp>
      <p:sp>
        <p:nvSpPr>
          <p:cNvPr id="421899" name="AutoShape 11"/>
          <p:cNvSpPr>
            <a:spLocks noChangeArrowheads="1"/>
          </p:cNvSpPr>
          <p:nvPr/>
        </p:nvSpPr>
        <p:spPr bwMode="auto">
          <a:xfrm>
            <a:off x="914400" y="2767013"/>
            <a:ext cx="7691438" cy="3943350"/>
          </a:xfrm>
          <a:prstGeom prst="irregularSeal2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r-LU" sz="3600" b="1">
                <a:latin typeface="Arial" charset="0"/>
              </a:rPr>
              <a:t>Hầu hết tiếng ồn là do con ng</a:t>
            </a:r>
            <a:r>
              <a:rPr lang="vi-VN" sz="3600" b="1">
                <a:latin typeface="Arial" charset="0"/>
              </a:rPr>
              <a:t>ư</a:t>
            </a:r>
            <a:r>
              <a:rPr lang="fr-LU" sz="3600" b="1">
                <a:latin typeface="Arial" charset="0"/>
              </a:rPr>
              <a:t>ời gây 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2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  <p:bldP spid="4218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Text Box 2"/>
          <p:cNvSpPr txBox="1">
            <a:spLocks noChangeArrowheads="1"/>
          </p:cNvSpPr>
          <p:nvPr/>
        </p:nvSpPr>
        <p:spPr bwMode="auto">
          <a:xfrm>
            <a:off x="1447800" y="1570038"/>
            <a:ext cx="6248400" cy="341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LU" sz="4800" b="1">
                <a:solidFill>
                  <a:srgbClr val="000099"/>
                </a:solidFill>
                <a:latin typeface="Arial" charset="0"/>
              </a:rPr>
              <a:t>  </a:t>
            </a:r>
            <a:r>
              <a:rPr lang="fr-LU" sz="4800" b="1">
                <a:latin typeface="Arial" charset="0"/>
              </a:rPr>
              <a:t>Hoạt </a:t>
            </a:r>
            <a:r>
              <a:rPr lang="vi-VN" sz="4800" b="1">
                <a:latin typeface="Arial" charset="0"/>
              </a:rPr>
              <a:t>đ</a:t>
            </a:r>
            <a:r>
              <a:rPr lang="fr-LU" sz="4800" b="1">
                <a:latin typeface="Arial" charset="0"/>
              </a:rPr>
              <a:t>ộng 2:</a:t>
            </a:r>
            <a:r>
              <a:rPr lang="fr-LU" sz="4800" b="1">
                <a:solidFill>
                  <a:srgbClr val="000099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fr-LU" sz="4800" b="1">
                <a:solidFill>
                  <a:srgbClr val="000099"/>
                </a:solidFill>
                <a:latin typeface="Arial" charset="0"/>
              </a:rPr>
              <a:t>Tìm hiểu về tác hại của tiếng ồn và biện pháp phòng chống.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22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1" name="Text Box 5"/>
          <p:cNvSpPr txBox="1">
            <a:spLocks noChangeArrowheads="1"/>
          </p:cNvSpPr>
          <p:nvPr/>
        </p:nvSpPr>
        <p:spPr bwMode="auto">
          <a:xfrm>
            <a:off x="1828800" y="1325563"/>
            <a:ext cx="5562600" cy="4357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just">
              <a:spcBef>
                <a:spcPct val="15000"/>
              </a:spcBef>
            </a:pPr>
            <a:r>
              <a:rPr lang="fr-LU" sz="4400" b="1">
                <a:latin typeface="Arial" charset="0"/>
              </a:rPr>
              <a:t>           </a:t>
            </a:r>
            <a:r>
              <a:rPr lang="fr-LU" sz="4400" b="1" i="1">
                <a:solidFill>
                  <a:srgbClr val="000099"/>
                </a:solidFill>
                <a:latin typeface="Arial" charset="0"/>
              </a:rPr>
              <a:t>Nhóm 4</a:t>
            </a:r>
          </a:p>
          <a:p>
            <a:pPr algn="just">
              <a:spcBef>
                <a:spcPct val="15000"/>
              </a:spcBef>
            </a:pPr>
            <a:r>
              <a:rPr lang="fr-LU" sz="4400" b="1">
                <a:latin typeface="Arial" charset="0"/>
              </a:rPr>
              <a:t>*Nêu  tác hại của tiếng ồn.</a:t>
            </a:r>
          </a:p>
          <a:p>
            <a:pPr algn="just">
              <a:spcBef>
                <a:spcPct val="15000"/>
              </a:spcBef>
            </a:pPr>
            <a:r>
              <a:rPr lang="fr-LU" sz="4400" b="1">
                <a:latin typeface="Arial" charset="0"/>
              </a:rPr>
              <a:t>*Cần có những biện pháp nào </a:t>
            </a:r>
            <a:r>
              <a:rPr lang="vi-VN" sz="4400" b="1">
                <a:latin typeface="Arial" charset="0"/>
              </a:rPr>
              <a:t>đ</a:t>
            </a:r>
            <a:r>
              <a:rPr lang="fr-LU" sz="4400" b="1">
                <a:latin typeface="Arial" charset="0"/>
              </a:rPr>
              <a:t>ể phòng chống tiếng ồn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L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L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5710</TotalTime>
  <Words>646</Words>
  <Application>Microsoft PowerPoint</Application>
  <PresentationFormat>On-screen Show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VNI-Times</vt:lpstr>
      <vt:lpstr>Arial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NgocHan</dc:creator>
  <cp:lastModifiedBy>CSTeam</cp:lastModifiedBy>
  <cp:revision>212</cp:revision>
  <dcterms:created xsi:type="dcterms:W3CDTF">2009-07-09T01:57:06Z</dcterms:created>
  <dcterms:modified xsi:type="dcterms:W3CDTF">2016-06-30T01:10:48Z</dcterms:modified>
</cp:coreProperties>
</file>